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7"/>
  </p:notesMasterIdLst>
  <p:handoutMasterIdLst>
    <p:handoutMasterId r:id="rId18"/>
  </p:handoutMasterIdLst>
  <p:sldIdLst>
    <p:sldId id="265" r:id="rId2"/>
    <p:sldId id="324" r:id="rId3"/>
    <p:sldId id="329" r:id="rId4"/>
    <p:sldId id="315" r:id="rId5"/>
    <p:sldId id="284" r:id="rId6"/>
    <p:sldId id="263" r:id="rId7"/>
    <p:sldId id="322" r:id="rId8"/>
    <p:sldId id="326" r:id="rId9"/>
    <p:sldId id="316" r:id="rId10"/>
    <p:sldId id="317" r:id="rId11"/>
    <p:sldId id="319" r:id="rId12"/>
    <p:sldId id="320" r:id="rId13"/>
    <p:sldId id="280" r:id="rId14"/>
    <p:sldId id="310" r:id="rId15"/>
    <p:sldId id="305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69573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168" y="1056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 развитием урбанизации и увеличением количества автомобилей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Современные города сталкиваются с серьезными проблемами в области дорожного движения: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随着城市化的发展和汽车数量的增加，现代城市在道路交通方面面临严重的问题：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Перегрузка дорог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: Увеличение количества автомобилей приводит к заторам, особенно в час пик. По данным Всемирного банка, в крупных городах заторы могут увеличивать время в пути на 40% и более.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道路拥堵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：汽车数量的增加导致交通堵塞，尤其是在高峰时段。据世界银行称，在大城市，交通拥堵可导致出行时间增加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40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％或更多。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Низкая эффективность традиционных систем управления светофорами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: В большинстве случаев светофоры управляются по фиксированным интервалам времени, что не учитывает реальную плотность потока транспорта.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传统交通灯控制系统效率低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：大多数情况下，交通灯都是按照固定的时间间隔进行控制，没有考虑实际的交通流密度。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Традиционные методы сбора статистики транспортных потоков на перекрестках имеют ограниченный диапазон сбора данных.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传统的针对十字路口的交通流量统计方法采集范围有限</a:t>
            </a:r>
            <a:endParaRPr lang="ru-RU" altLang="zh-CN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Таким образом, нам необходимо разработать решение, которое позволит эффективно мониторить и анализировать транспортные потоки с помощью камер, повысить точность прогнозирования трафика и улучшить систему управления светофорами для повышения пропускной способности, уменьшения пробок и сокращения выбросов.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因此，我们需要构想出一套解决方案，通过摄像头对交通流进行有效监控和分析，提高交通流预测的准确性，以改进交通灯控制系统以提高通行效率，缓解道路拥堵，减少排放。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65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C2AFF-B2BA-0227-3CD2-D685AADCB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3A1A3D2-B04C-AC88-A252-EE9770827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E50B2D-F54B-F8B7-A604-47464200B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研究目的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— Разработка системы анализа транспортных потоков на основе технологий компьютерного зрения и машинного обучения для оптимизации управления светофорами , что позволит снизить заторы на дорогах, улучшить проходимость перекрестков и повысить эффективность использования городской транспортной инфраструктуры.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目标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开发基于计算机视觉和机器学习技术的交通流分析系统，优化交通信号灯控制，减少交通拥堵，提高路口通行能力，提高城市交通基础设施的利用效率。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Задачи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研究任务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Для достижения поставленной цели необходимо решить следующие задачи: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为了实现这一目标，需要解决以下任务：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Обзор существующих методов и технологий для анализа транспортных потоков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现有交通流分析方法与技术综述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системы обнаружения потока транспортных средств на основе компьютерного зрения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基于计算机视觉的车流量检测系统的开发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алгоритмов для динамической адаптации времени работы светофора в зависимости от потока транспортных средств.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开发根据车流量动态调整交通信号灯运行时间的算法。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и оценка эффективности предложенной системы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测试并评估所提系统的有效性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7C3786-4AE5-5947-CCD1-9AF391E28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研究目的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— Разработка системы анализа транспортных потоков на основе технологий компьютерного зрения и машинного обучения для оптимизации управления светофорами , что позволит снизить заторы на дорогах, улучшить проходимость перекрестков и повысить эффективность использования городской транспортной инфраструктуры.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目标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开发基于计算机视觉和机器学习技术的交通流分析系统，优化交通信号灯控制，减少交通拥堵，提高路口通行能力，提高城市交通基础设施的利用效率。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Задачи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研究任务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Для достижения поставленной цели необходимо решить следующие задачи: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为了实现这一目标，需要解决以下任务：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Обзор существующих методов и технологий для анализа транспортных потоков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现有交通流分析方法与技术综述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системы обнаружения потока транспортных средств на основе компьютерного зрения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基于计算机视觉的车流量检测系统的开发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алгоритмов для динамической адаптации времени работы светофора в зависимости от потока транспортных средств.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开发根据车流量动态调整交通信号灯运行时间的算法。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и оценка эффективности предложенной системы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测试并评估所提系统的有效性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97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План работ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工作计划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Исследование существующих решений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研究现有解决方案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Проведение обзора литературы по методам детекции транспортных потоков с использованием компьютерного зрения.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对使用计算机视觉检测交通流的方法进行文献综述。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Изучение технологий для динамического управления светофорами.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交通信号灯动态控制技术研究。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модели для детекции транспортных потоков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开发交通流检测模型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Сбор и подготовка видеоданных для обучения моделей.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收集和准备用于训练模型的视频数据。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 настройка модели глубокого обучения (например,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YOLO, Mask R-CNN).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选择和调整深度学习模型（例如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Mask R-CNN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алгоритма детекции транспортных средств и их классификации (например, типы автомобилей, плотность).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开发用于检测车流辆及其分类（例如车辆类型、密度）的算法。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алгоритма динамической адаптации светофоров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开发交通信号灯动态适应算法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Анализ существующих адаптивных алгоритмов светофоров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分析现有的信号灯自适应算法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Улучшить алгоритм на основе данных о транспортных потоках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在算法的基础上结合车流量数据进行改进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Тестирование и интеграция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测试和集成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инструменты и платформы для имитационного тестирования.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选择仿真测试所使用的工具和平台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систем на выбранных инструментах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在仿真平台（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Sumo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CityFlow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）上测试系统。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Месяц 8: Оценка результатов и подготовка отчета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评估结果并准备报告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Оценка эффективности предложенной системы на основе различных критериев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根据各种标准（例如延迟、吞吐量）评估所提议系统的有效性。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Подготовка окончательного отчета и презентации.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准备最终报告和演示文稿。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78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ityflow-project/CityFlow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2442525"/>
            <a:ext cx="8745166" cy="704850"/>
          </a:xfrm>
        </p:spPr>
        <p:txBody>
          <a:bodyPr>
            <a:noAutofit/>
          </a:bodyPr>
          <a:lstStyle/>
          <a:p>
            <a:pPr algn="ctr"/>
            <a:r>
              <a:rPr lang="ru-RU" altLang="zh-CN" sz="2400" b="1" i="0" dirty="0">
                <a:solidFill>
                  <a:schemeClr val="bg1"/>
                </a:solidFill>
                <a:effectLst/>
                <a:latin typeface="Open Sans" panose="020F0502020204030204" pitchFamily="34" charset="0"/>
              </a:rPr>
              <a:t>Методы детекции транспортных потоков с помощью компьютерного зрения для улучшения управления светофорами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21FD53-0F4E-7DF2-35A1-5817192421DB}"/>
              </a:ext>
            </a:extLst>
          </p:cNvPr>
          <p:cNvSpPr txBox="1"/>
          <p:nvPr/>
        </p:nvSpPr>
        <p:spPr>
          <a:xfrm>
            <a:off x="3846953" y="4067736"/>
            <a:ext cx="5009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altLang="zh-CN" dirty="0">
                <a:solidFill>
                  <a:schemeClr val="bg1"/>
                </a:solidFill>
                <a:latin typeface="Golos Text" panose="020B0503020202020204"/>
              </a:rPr>
              <a:t>Студент: Чжоу Хунсян</a:t>
            </a:r>
            <a:endParaRPr lang="ru-RU" altLang="zh-CN" i="0" dirty="0">
              <a:solidFill>
                <a:schemeClr val="bg1"/>
              </a:solidFill>
              <a:effectLst/>
              <a:latin typeface="Golos Text" panose="020B0503020202020204"/>
            </a:endParaRPr>
          </a:p>
          <a:p>
            <a:pPr algn="r"/>
            <a:r>
              <a:rPr lang="ru-RU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Руководитель: Штенников Дмитрий Геннадьевич</a:t>
            </a:r>
            <a:endParaRPr lang="zh-CN" altLang="en-US" dirty="0">
              <a:solidFill>
                <a:schemeClr val="bg1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4035420-BC7F-2B5B-9DC7-253E9700DE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1B7B10-8BE9-0D4B-4BEE-4D9FECFAD7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30AEA4-B064-F849-E3CD-DAD6A93B84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843F57-4FDA-9C25-01A0-9142B2AC0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3DB4739-E298-9FB8-621A-63B5AD7B16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44626B9-CC56-F5AC-20ED-9D24FFDB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4EA0E19-5F7D-AE8D-E253-F58186F00CD1}"/>
              </a:ext>
            </a:extLst>
          </p:cNvPr>
          <p:cNvSpPr>
            <a:spLocks noGrp="1"/>
          </p:cNvSpPr>
          <p:nvPr>
            <p:ph sz="half" idx="26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" name="Рисунок 12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D789FEA7-5AC2-99BA-BB98-5D94990238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711" b="6711"/>
          <a:stretch>
            <a:fillRect/>
          </a:stretch>
        </p:blipFill>
        <p:spPr/>
      </p:pic>
      <p:sp>
        <p:nvSpPr>
          <p:cNvPr id="10" name="Рисунок 9">
            <a:extLst>
              <a:ext uri="{FF2B5EF4-FFF2-40B4-BE49-F238E27FC236}">
                <a16:creationId xmlns:a16="http://schemas.microsoft.com/office/drawing/2014/main" id="{98BE48A4-EBBB-156D-739A-E7D0659C950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6B9C87A-1CB9-8548-2E75-F473D1DB0B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</p:spTree>
    <p:extLst>
      <p:ext uri="{BB962C8B-B14F-4D97-AF65-F5344CB8AC3E}">
        <p14:creationId xmlns:p14="http://schemas.microsoft.com/office/powerpoint/2010/main" val="2935888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4B8CD1-C0D2-3E0D-BEF2-7B51C67BD8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1350F252-A57D-E561-C9FF-C567FEE1DFB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5924" b="5924"/>
          <a:stretch>
            <a:fillRect/>
          </a:stretch>
        </p:blipFill>
        <p:spPr/>
      </p:pic>
      <p:sp>
        <p:nvSpPr>
          <p:cNvPr id="5" name="Рисунок 4">
            <a:extLst>
              <a:ext uri="{FF2B5EF4-FFF2-40B4-BE49-F238E27FC236}">
                <a16:creationId xmlns:a16="http://schemas.microsoft.com/office/drawing/2014/main" id="{635C7FA0-CA3F-99C6-A092-B8AB77EF3EE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D1F05A-4D93-BBD5-5092-281EBB8326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965F9921-F51F-C17A-7697-90CCBA75BC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435074E3-2EE0-D6EC-E4D4-936FD11A5ED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335852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96C84A0-6805-22CC-8370-4BB5276FE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1A8490-1FF6-0E6E-8A8F-4B88094CBE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856410-4EF1-AD81-1ABA-060749F7BD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16" name="Рисунок 15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766C9A8E-4928-9833-EF09-D6BAA450CA1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/>
          <a:srcRect l="-243" t="8890" r="243" b="31362"/>
          <a:stretch/>
        </p:blipFill>
        <p:spPr>
          <a:xfrm>
            <a:off x="454050" y="952607"/>
            <a:ext cx="2589213" cy="1304294"/>
          </a:xfrm>
        </p:spPr>
      </p:pic>
      <p:sp>
        <p:nvSpPr>
          <p:cNvPr id="7" name="Рисунок 6">
            <a:extLst>
              <a:ext uri="{FF2B5EF4-FFF2-40B4-BE49-F238E27FC236}">
                <a16:creationId xmlns:a16="http://schemas.microsoft.com/office/drawing/2014/main" id="{85978689-CD89-E96E-2201-F9A2214F8C5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BE87A544-55FB-1C80-6A79-70F4E704BF42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D057E28-B633-327F-9C42-D2CC507D78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20292B5-6AA1-44D1-C318-6077FB03E6C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189EAC7-D2DA-00C2-DBDF-A7C6CFF1D0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924ACE34-10A6-1C8E-8DAD-9AA9B4250EA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7435FDD6-FF73-314F-0ECA-07ACCB2459D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CAB6ECF-A625-86F0-2A87-1E656A6B5A7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</p:spTree>
    <p:extLst>
      <p:ext uri="{BB962C8B-B14F-4D97-AF65-F5344CB8AC3E}">
        <p14:creationId xmlns:p14="http://schemas.microsoft.com/office/powerpoint/2010/main" val="509741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A86CA11-FF94-52CB-154C-7057EE646FD8}"/>
              </a:ext>
            </a:extLst>
          </p:cNvPr>
          <p:cNvSpPr txBox="1">
            <a:spLocks/>
          </p:cNvSpPr>
          <p:nvPr/>
        </p:nvSpPr>
        <p:spPr>
          <a:xfrm>
            <a:off x="436728" y="1021377"/>
            <a:ext cx="4327219" cy="2042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На слайдах должно быть как можно меньше текста. Не бойтесь оставлять свободное место, ведь оно имеет такую же ценность, как картинка или текст. </a:t>
            </a:r>
            <a:endParaRPr lang="ru-RU" sz="1200" b="0" i="0" dirty="0">
              <a:effectLst/>
              <a:latin typeface="Golos Text" panose="020B0503020202020204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/>
              <a:t>Текст должен быть читабельным.</a:t>
            </a:r>
            <a:endParaRPr lang="ru-RU" sz="1200" dirty="0">
              <a:latin typeface="Golos Text" panose="020B0503020202020204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>
                <a:latin typeface="Golos Text" panose="020B0503020202020204" pitchFamily="34" charset="0"/>
                <a:ea typeface="Golos Text" panose="020B0503020202020204" pitchFamily="34" charset="0"/>
              </a:rPr>
              <a:t>Делайте акцент на самом важном, выделяя слова, например, другим цветом либо цветными плашками, или </a:t>
            </a:r>
            <a:r>
              <a:rPr lang="ru-RU" sz="1200" dirty="0"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же используя жирное или курсивное начертание.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Не оставляйте «висячие» предлоги, их нужно переносить на следующую строку. 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A31D99C-9EE7-7438-A8F6-8A255AD5CCD2}"/>
              </a:ext>
            </a:extLst>
          </p:cNvPr>
          <p:cNvSpPr txBox="1">
            <a:spLocks/>
          </p:cNvSpPr>
          <p:nvPr/>
        </p:nvSpPr>
        <p:spPr>
          <a:xfrm>
            <a:off x="4795120" y="1051995"/>
            <a:ext cx="2031707" cy="2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i="1" dirty="0"/>
              <a:t>Пример оформления слайда:</a:t>
            </a: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0100B6D-2EAC-D80B-983A-F420D977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87" y="1344079"/>
            <a:ext cx="3247278" cy="18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33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251CB0-746D-A717-9B37-016B96D92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328" y="974866"/>
            <a:ext cx="8253351" cy="257168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ru-RU" sz="1200" dirty="0"/>
              <a:t>В шаблоне презентации представлено несколько вариантов фонов.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ru-RU" sz="1800" dirty="0"/>
          </a:p>
        </p:txBody>
      </p:sp>
      <p:pic>
        <p:nvPicPr>
          <p:cNvPr id="11" name="Рисунок 10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2CAC1882-B83E-E295-975B-04CCF92A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65" y="2863302"/>
            <a:ext cx="1854220" cy="106071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B55B04-6B68-F1FD-0C61-09A647061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38" y="2560072"/>
            <a:ext cx="1807636" cy="10498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F1A216D-6E3A-375D-D799-488E9A560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657" y="3956648"/>
            <a:ext cx="1815042" cy="104097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386C1B8-7B5C-45A6-C667-01CB24B81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45" y="3961949"/>
            <a:ext cx="1854220" cy="106345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5F919F3-5767-C579-9FFB-76AF9EDFA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389" y="2232422"/>
            <a:ext cx="1806219" cy="1016439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E9645F72-2EEB-F09D-15A0-B072862DA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71" y="1538719"/>
            <a:ext cx="2148725" cy="124795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7861AD1-B11F-2C41-6D57-28BBC7F37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045" y="2823712"/>
            <a:ext cx="1806218" cy="1014017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9ADAFAC-5582-2823-5477-B9FC9ED69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533" y="2589779"/>
            <a:ext cx="1806219" cy="1016439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E4CC287-7E2C-12D7-7703-09A4F157F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5990" y="2093237"/>
            <a:ext cx="1806219" cy="1016439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текст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7F4F129D-D192-D5EC-4045-6FF69EE45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9123" y="1502150"/>
            <a:ext cx="2148725" cy="1247950"/>
          </a:xfrm>
          <a:prstGeom prst="rect">
            <a:avLst/>
          </a:prstGeom>
        </p:spPr>
      </p:pic>
      <p:sp>
        <p:nvSpPr>
          <p:cNvPr id="40" name="Объект 2">
            <a:extLst>
              <a:ext uri="{FF2B5EF4-FFF2-40B4-BE49-F238E27FC236}">
                <a16:creationId xmlns:a16="http://schemas.microsoft.com/office/drawing/2014/main" id="{1142AB3C-C9FB-88F2-21DE-8C13C3A0649D}"/>
              </a:ext>
            </a:extLst>
          </p:cNvPr>
          <p:cNvSpPr txBox="1">
            <a:spLocks/>
          </p:cNvSpPr>
          <p:nvPr/>
        </p:nvSpPr>
        <p:spPr>
          <a:xfrm>
            <a:off x="430355" y="1239334"/>
            <a:ext cx="3377369" cy="2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dirty="0"/>
              <a:t>Их можно </a:t>
            </a:r>
            <a:r>
              <a:rPr lang="ru-RU" sz="1200" dirty="0" err="1"/>
              <a:t>миксовать</a:t>
            </a:r>
            <a:r>
              <a:rPr lang="ru-RU" sz="1200" dirty="0"/>
              <a:t>: </a:t>
            </a:r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2CE85022-AA2F-E141-4234-EEBCC6A41382}"/>
              </a:ext>
            </a:extLst>
          </p:cNvPr>
          <p:cNvSpPr txBox="1">
            <a:spLocks/>
          </p:cNvSpPr>
          <p:nvPr/>
        </p:nvSpPr>
        <p:spPr>
          <a:xfrm>
            <a:off x="4385980" y="1216089"/>
            <a:ext cx="4251716" cy="292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dirty="0"/>
              <a:t>А можно выбрать один цвет для всей презентации:</a:t>
            </a:r>
          </a:p>
        </p:txBody>
      </p:sp>
    </p:spTree>
    <p:extLst>
      <p:ext uri="{BB962C8B-B14F-4D97-AF65-F5344CB8AC3E}">
        <p14:creationId xmlns:p14="http://schemas.microsoft.com/office/powerpoint/2010/main" val="4031685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34C1837-1767-690C-EEDD-0863FF186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005763"/>
            <a:ext cx="8347587" cy="282848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Для того чтобы ваша презентация вызывала у аудитории эмоциональный отклик, используйте подходящие изображения.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Выбирайте фотографии только высокого разрешения.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Любые фотографии могут быть использованы в презентации только с соблюдением авторских прав.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/>
              <a:t>Таблицы и списки по возможности заменяйте инфографикой и диаграммами. Если же необходима таблица, то делайте ее максимально простой и понятной для аудитории.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ru-RU" sz="12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78D7015-8078-E895-F588-5053D801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</p:spTree>
    <p:extLst>
      <p:ext uri="{BB962C8B-B14F-4D97-AF65-F5344CB8AC3E}">
        <p14:creationId xmlns:p14="http://schemas.microsoft.com/office/powerpoint/2010/main" val="35018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ru-RU" altLang="zh-CN" b="1" dirty="0">
                <a:latin typeface="Golos Text" panose="020B0503020202020204"/>
              </a:rPr>
              <a:t>П</a:t>
            </a:r>
            <a:r>
              <a:rPr lang="ru-RU" altLang="zh-CN" b="1" dirty="0">
                <a:effectLst/>
                <a:latin typeface="Golos Text" panose="020B0503020202020204"/>
              </a:rPr>
              <a:t>роблемыи в области дорожного движения:</a:t>
            </a: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ru-RU" altLang="zh-CN" dirty="0">
                <a:effectLst/>
                <a:latin typeface="Golos Text" panose="020B0503020202020204"/>
              </a:rPr>
              <a:t>Перегрузка дорог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zh-CN" dirty="0"/>
              <a:t>Низкая эффективность традиционных систем управления светофорами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Низкая гибкость и адаптивность к различным ситуациям</a:t>
            </a:r>
          </a:p>
          <a:p>
            <a:endParaRPr lang="en-US" dirty="0"/>
          </a:p>
          <a:p>
            <a:r>
              <a:rPr lang="ru-RU" b="1" dirty="0"/>
              <a:t>Необходимость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повышать точность прогнозирования трафика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повышать пропускной способности машин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уменьшать пробок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сокращать выбросов</a:t>
            </a:r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Актуальность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60246-D401-59FC-0B95-07079D64A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C6B6D-E145-30D4-562A-8B0A7618D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b="1" dirty="0"/>
              <a:t>Цель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73C95F-78D4-8FFE-0915-1D51E90B28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518082"/>
            <a:ext cx="2898982" cy="3061175"/>
          </a:xfrm>
        </p:spPr>
        <p:txBody>
          <a:bodyPr/>
          <a:lstStyle/>
          <a:p>
            <a:r>
              <a:rPr lang="ru-RU" altLang="zh-CN" sz="1600" dirty="0">
                <a:solidFill>
                  <a:srgbClr val="333333"/>
                </a:solidFill>
                <a:latin typeface="Helvetica Neue"/>
              </a:rPr>
              <a:t>О</a:t>
            </a:r>
            <a:r>
              <a:rPr lang="ru-RU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птимизации управления светофорами , чтобы снизить заторы на дорогах, улучшить проходимость перекрестков и повысить эффективность использования городской транспортной инфраструктуры.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endParaRPr lang="ru-RU" dirty="0"/>
          </a:p>
        </p:txBody>
      </p:sp>
      <p:pic>
        <p:nvPicPr>
          <p:cNvPr id="1028" name="Picture 4" descr="Instance Segmentation Sample">
            <a:extLst>
              <a:ext uri="{FF2B5EF4-FFF2-40B4-BE49-F238E27FC236}">
                <a16:creationId xmlns:a16="http://schemas.microsoft.com/office/drawing/2014/main" id="{CE531D60-1783-CA3E-075A-9E20A1ED1F6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" r="5050"/>
          <a:stretch>
            <a:fillRect/>
          </a:stretch>
        </p:blipFill>
        <p:spPr bwMode="auto"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719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b="1" dirty="0"/>
              <a:t>Задачи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Обзор существующих методов и технологий для анализа транспортных потоков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Разработка системы обнаружения потока транспортных средств на основе компьютерного зрения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Разработка алгоритмов для динамической адаптации времени работы светофора в зависимости от потока транспортных средств. </a:t>
            </a:r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Тестирование и оценка эффективности предложенной системы</a:t>
            </a:r>
          </a:p>
          <a:p>
            <a:endParaRPr lang="ru-RU" dirty="0"/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6D480E34-5E88-217A-4C19-E1712F5D7D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28" b="428"/>
          <a:stretch>
            <a:fillRect/>
          </a:stretch>
        </p:blipFill>
        <p:spPr/>
      </p:pic>
      <p:pic>
        <p:nvPicPr>
          <p:cNvPr id="11" name="图片占位符 5">
            <a:extLst>
              <a:ext uri="{FF2B5EF4-FFF2-40B4-BE49-F238E27FC236}">
                <a16:creationId xmlns:a16="http://schemas.microsoft.com/office/drawing/2014/main" id="{B5C0D753-91F8-55A4-BA63-46C6E8B78C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6916" b="6916"/>
          <a:stretch/>
        </p:blipFill>
        <p:spPr>
          <a:xfrm>
            <a:off x="457200" y="2935288"/>
            <a:ext cx="2532063" cy="1882775"/>
          </a:xfrm>
        </p:spPr>
      </p:pic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dirty="0"/>
              <a:t>План работ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6396361" cy="3447143"/>
          </a:xfrm>
        </p:spPr>
        <p:txBody>
          <a:bodyPr>
            <a:normAutofit fontScale="62500" lnSpcReduction="20000"/>
          </a:bodyPr>
          <a:lstStyle/>
          <a:p>
            <a:r>
              <a:rPr lang="ru-RU" altLang="zh-CN" sz="1800" b="1" dirty="0"/>
              <a:t>1. Исследование существующих решений</a:t>
            </a:r>
            <a:endParaRPr lang="zh-CN" altLang="en-US" sz="1800" b="1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[x] </a:t>
            </a:r>
            <a:r>
              <a:rPr lang="ru-RU" altLang="zh-CN" sz="1800" dirty="0"/>
              <a:t>Проведение обзора литературы по методам детекции транспортных потоков с использованием компьютерного зрения.</a:t>
            </a:r>
            <a:endParaRPr lang="zh-CN" altLang="en-US" sz="1800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Изучение технологий для динамического управления светофорами.  </a:t>
            </a:r>
            <a:endParaRPr lang="zh-CN" altLang="en-US" sz="1800" dirty="0"/>
          </a:p>
          <a:p>
            <a:r>
              <a:rPr lang="en-US" altLang="zh-CN" sz="1800" b="1" dirty="0"/>
              <a:t>2. </a:t>
            </a:r>
            <a:r>
              <a:rPr lang="ru-RU" altLang="zh-CN" sz="1800" b="1" dirty="0"/>
              <a:t>Разработка модели для детекции транспортных потоков</a:t>
            </a:r>
            <a:endParaRPr lang="zh-CN" altLang="en-US" sz="1800" b="1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[x] </a:t>
            </a:r>
            <a:r>
              <a:rPr lang="ru-RU" altLang="zh-CN" sz="1800" dirty="0"/>
              <a:t>Сбор и подготовка датасет для обучения моделей. </a:t>
            </a:r>
            <a:r>
              <a:rPr lang="en-US" altLang="zh-CN" sz="1800" dirty="0"/>
              <a:t>+</a:t>
            </a:r>
            <a:r>
              <a:rPr lang="ru-RU" altLang="zh-CN" sz="1800" dirty="0"/>
              <a:t> </a:t>
            </a:r>
            <a:r>
              <a:rPr lang="zh-CN" altLang="en-US" sz="1800" dirty="0"/>
              <a:t> </a:t>
            </a:r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[x] </a:t>
            </a:r>
            <a:r>
              <a:rPr lang="ru-RU" altLang="zh-CN" sz="1800" dirty="0"/>
              <a:t>Выбор и настройка модели глубокого обучения (например, </a:t>
            </a:r>
            <a:r>
              <a:rPr lang="en-US" altLang="zh-CN" sz="1800" dirty="0"/>
              <a:t>YOLO, Mask R-CNN).  </a:t>
            </a:r>
          </a:p>
          <a:p>
            <a:r>
              <a:rPr lang="en-US" altLang="zh-CN" sz="1800" dirty="0"/>
              <a:t>   [ ] </a:t>
            </a:r>
            <a:r>
              <a:rPr lang="ru-RU" altLang="zh-CN" sz="1800" dirty="0"/>
              <a:t>Разработка алгоритма детекции транспортных средств и их классификации (например, типы автомобилей, плотность).  </a:t>
            </a:r>
            <a:endParaRPr lang="zh-CN" altLang="en-US" sz="1800" dirty="0"/>
          </a:p>
          <a:p>
            <a:r>
              <a:rPr lang="en-US" altLang="zh-CN" sz="1800" b="1" dirty="0"/>
              <a:t>3. </a:t>
            </a:r>
            <a:r>
              <a:rPr lang="ru-RU" altLang="zh-CN" sz="1800" b="1" dirty="0"/>
              <a:t>Разработка алгоритма динамической адаптации светофоров</a:t>
            </a:r>
            <a:endParaRPr lang="zh-CN" altLang="en-US" sz="1800" b="1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Анализ существующих адаптивных алгоритмов светофоров</a:t>
            </a:r>
            <a:endParaRPr lang="zh-CN" altLang="en-US" sz="1800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Улучшить алгоритм на основе данных о транспортных потоках  </a:t>
            </a:r>
            <a:endParaRPr lang="zh-CN" altLang="en-US" sz="1800" dirty="0"/>
          </a:p>
          <a:p>
            <a:r>
              <a:rPr lang="en-US" altLang="zh-CN" sz="1800" b="1" dirty="0"/>
              <a:t>4. </a:t>
            </a:r>
            <a:r>
              <a:rPr lang="ru-RU" altLang="zh-CN" sz="1800" b="1" dirty="0"/>
              <a:t>Тестирование и интеграция</a:t>
            </a:r>
            <a:endParaRPr lang="en-US" altLang="zh-CN" sz="1800" b="1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[x] </a:t>
            </a:r>
            <a:r>
              <a:rPr lang="ru-RU" altLang="zh-CN" sz="1800" dirty="0"/>
              <a:t>Выбор инструменты и платформы для имитационного тестирования</a:t>
            </a:r>
            <a:r>
              <a:rPr lang="en-US" altLang="zh-CN" sz="1800" dirty="0"/>
              <a:t> (Sumo, </a:t>
            </a:r>
            <a:r>
              <a:rPr lang="en-US" altLang="zh-CN" sz="1800" dirty="0" err="1"/>
              <a:t>CityFlow</a:t>
            </a:r>
            <a:r>
              <a:rPr lang="en-US" altLang="zh-CN" sz="1800" dirty="0"/>
              <a:t>)</a:t>
            </a:r>
            <a:r>
              <a:rPr lang="ru-RU" altLang="zh-CN" sz="1800" dirty="0"/>
              <a:t>.</a:t>
            </a:r>
            <a:r>
              <a:rPr lang="en-US" altLang="zh-CN" sz="1800" dirty="0"/>
              <a:t> +</a:t>
            </a:r>
            <a:endParaRPr lang="zh-CN" altLang="en-US" sz="1800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Тестирование систем на выбранных инструментах  </a:t>
            </a:r>
            <a:endParaRPr lang="zh-CN" altLang="en-US" sz="1800" dirty="0"/>
          </a:p>
          <a:p>
            <a:r>
              <a:rPr lang="en-US" altLang="zh-CN" sz="1800" b="1" dirty="0"/>
              <a:t>5. </a:t>
            </a:r>
            <a:r>
              <a:rPr lang="ru-RU" altLang="zh-CN" sz="1800" b="1" dirty="0"/>
              <a:t>Оценка результатов и подготовка работы</a:t>
            </a:r>
            <a:endParaRPr lang="en-US" altLang="zh-CN" sz="1800" b="1" dirty="0"/>
          </a:p>
          <a:p>
            <a:r>
              <a:rPr lang="en-US" altLang="zh-CN" sz="1800" b="1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Оценка эффективности предложенной системы на основе различных критериев </a:t>
            </a:r>
            <a:endParaRPr lang="zh-CN" altLang="en-US" sz="1800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Подготовка окончательного отчета и презентации.  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FC10776-B6A0-3EA3-2C83-248BCEC8F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9176" y="1672549"/>
            <a:ext cx="2094215" cy="4366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1AAC46-9071-166B-A030-AC8ABE83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356" y="2569840"/>
            <a:ext cx="2011854" cy="6858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4F417A-3360-BD6C-A206-367A7C13357A}"/>
              </a:ext>
            </a:extLst>
          </p:cNvPr>
          <p:cNvSpPr txBox="1"/>
          <p:nvPr/>
        </p:nvSpPr>
        <p:spPr>
          <a:xfrm>
            <a:off x="6707787" y="3548649"/>
            <a:ext cx="1656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0" u="none" strike="noStrike" dirty="0" err="1">
                <a:effectLst/>
                <a:latin typeface="-apple-system"/>
                <a:hlinkClick r:id="rId6"/>
              </a:rPr>
              <a:t>CityFlow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B75BB7E-5242-607C-D973-5C88E2FAB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922D73-8950-E8DA-530F-B7973DB0E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2F25C4-7663-582D-5776-E7C30E76E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D6CCC61-BB2F-AF7A-925F-8FDA44CD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B39C447F-7789-D914-2682-159AE68208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86" b="586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5955</TotalTime>
  <Words>1408</Words>
  <Application>Microsoft Office PowerPoint</Application>
  <PresentationFormat>全屏显示(16:9)</PresentationFormat>
  <Paragraphs>102</Paragraphs>
  <Slides>15</Slides>
  <Notes>4</Notes>
  <HiddenSlides>9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ALS Gorizont Bold Expanded</vt:lpstr>
      <vt:lpstr>-apple-system</vt:lpstr>
      <vt:lpstr>Golos Text</vt:lpstr>
      <vt:lpstr>Golos Text DemiBold</vt:lpstr>
      <vt:lpstr>Helvetica Neue</vt:lpstr>
      <vt:lpstr>Arial</vt:lpstr>
      <vt:lpstr>Calibri</vt:lpstr>
      <vt:lpstr>Open Sans</vt:lpstr>
      <vt:lpstr>Тема1</vt:lpstr>
      <vt:lpstr>Методы детекции транспортных потоков с помощью компьютерного зрения для улучшения управления светофорами</vt:lpstr>
      <vt:lpstr>Актуальность</vt:lpstr>
      <vt:lpstr>Цель</vt:lpstr>
      <vt:lpstr>Задачи</vt:lpstr>
      <vt:lpstr>План работ</vt:lpstr>
      <vt:lpstr>Спасибо за внимание!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Рекомендации по оформлению слайдов</vt:lpstr>
      <vt:lpstr>Рекомендации по оформлению слайдов</vt:lpstr>
      <vt:lpstr>Рекомендации по оформлению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宏祥 周</cp:lastModifiedBy>
  <cp:revision>125</cp:revision>
  <dcterms:created xsi:type="dcterms:W3CDTF">2014-06-27T12:30:22Z</dcterms:created>
  <dcterms:modified xsi:type="dcterms:W3CDTF">2025-02-17T16:04:41Z</dcterms:modified>
</cp:coreProperties>
</file>